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1.xml" ContentType="application/vnd.openxmlformats-officedocument.presentationml.tags+xml"/>
  <Override PartName="/ppt/tags/tag19.xml" ContentType="application/vnd.openxmlformats-officedocument.presentationml.tags+xml"/>
  <Override PartName="/ppt/tags/tag15.xml" ContentType="application/vnd.openxmlformats-officedocument.presentationml.tags+xml"/>
  <Override PartName="/ppt/tags/tag25.xml" ContentType="application/vnd.openxmlformats-officedocument.presentationml.tags+xml"/>
  <Override PartName="/ppt/tags/tag24.xml" ContentType="application/vnd.openxmlformats-officedocument.presentationml.tags+xml"/>
  <Override PartName="/ppt/tags/tag14.xml" ContentType="application/vnd.openxmlformats-officedocument.presentationml.tags+xml"/>
  <Override PartName="/ppt/tags/tag13.xml" ContentType="application/vnd.openxmlformats-officedocument.presentationml.tags+xml"/>
  <Override PartName="/ppt/tags/tag12.xml" ContentType="application/vnd.openxmlformats-officedocument.presentationml.tags+xml"/>
  <Override PartName="/ppt/tags/tag20.xml" ContentType="application/vnd.openxmlformats-officedocument.presentationml.tags+xml"/>
  <Override PartName="/ppt/tags/tag11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27.xml" ContentType="application/vnd.openxmlformats-officedocument.presentationml.tags+xml"/>
  <Override PartName="/ppt/tags/tag22.xml" ContentType="application/vnd.openxmlformats-officedocument.presentationml.tags+xml"/>
  <Override PartName="/ppt/tags/tag1.xml" ContentType="application/vnd.openxmlformats-officedocument.presentationml.tags+xml"/>
  <Override PartName="/ppt/tags/tag23.xml" ContentType="application/vnd.openxmlformats-officedocument.presentationml.tags+xml"/>
  <Override PartName="/ppt/tags/tag18.xml" ContentType="application/vnd.openxmlformats-officedocument.presentationml.tags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6"/>
  </p:notesMasterIdLst>
  <p:handoutMasterIdLst>
    <p:handoutMasterId r:id="rId47"/>
  </p:handoutMasterIdLst>
  <p:sldIdLst>
    <p:sldId id="256" r:id="rId2"/>
    <p:sldId id="560" r:id="rId3"/>
    <p:sldId id="575" r:id="rId4"/>
    <p:sldId id="513" r:id="rId5"/>
    <p:sldId id="576" r:id="rId6"/>
    <p:sldId id="574" r:id="rId7"/>
    <p:sldId id="514" r:id="rId8"/>
    <p:sldId id="559" r:id="rId9"/>
    <p:sldId id="577" r:id="rId10"/>
    <p:sldId id="517" r:id="rId11"/>
    <p:sldId id="586" r:id="rId12"/>
    <p:sldId id="521" r:id="rId13"/>
    <p:sldId id="553" r:id="rId14"/>
    <p:sldId id="518" r:id="rId15"/>
    <p:sldId id="584" r:id="rId16"/>
    <p:sldId id="578" r:id="rId17"/>
    <p:sldId id="522" r:id="rId18"/>
    <p:sldId id="523" r:id="rId19"/>
    <p:sldId id="524" r:id="rId20"/>
    <p:sldId id="571" r:id="rId21"/>
    <p:sldId id="525" r:id="rId22"/>
    <p:sldId id="526" r:id="rId23"/>
    <p:sldId id="587" r:id="rId24"/>
    <p:sldId id="579" r:id="rId25"/>
    <p:sldId id="527" r:id="rId26"/>
    <p:sldId id="529" r:id="rId27"/>
    <p:sldId id="568" r:id="rId28"/>
    <p:sldId id="588" r:id="rId29"/>
    <p:sldId id="561" r:id="rId30"/>
    <p:sldId id="572" r:id="rId31"/>
    <p:sldId id="562" r:id="rId32"/>
    <p:sldId id="589" r:id="rId33"/>
    <p:sldId id="563" r:id="rId34"/>
    <p:sldId id="564" r:id="rId35"/>
    <p:sldId id="565" r:id="rId36"/>
    <p:sldId id="566" r:id="rId37"/>
    <p:sldId id="590" r:id="rId38"/>
    <p:sldId id="567" r:id="rId39"/>
    <p:sldId id="591" r:id="rId40"/>
    <p:sldId id="592" r:id="rId41"/>
    <p:sldId id="570" r:id="rId42"/>
    <p:sldId id="531" r:id="rId43"/>
    <p:sldId id="533" r:id="rId44"/>
    <p:sldId id="558" r:id="rId45"/>
  </p:sldIdLst>
  <p:sldSz cx="12192000" cy="6858000"/>
  <p:notesSz cx="7315200" cy="9601200"/>
  <p:custDataLst>
    <p:tags r:id="rId4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3" autoAdjust="0"/>
    <p:restoredTop sz="82334" autoAdjust="0"/>
  </p:normalViewPr>
  <p:slideViewPr>
    <p:cSldViewPr>
      <p:cViewPr varScale="1">
        <p:scale>
          <a:sx n="57" d="100"/>
          <a:sy n="57" d="100"/>
        </p:scale>
        <p:origin x="109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n-queens demo is used later as a demo; at this stage in lecture</a:t>
            </a:r>
            <a:r>
              <a:rPr lang="en-US" baseline="0" dirty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40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3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5" Type="http://schemas.openxmlformats.org/officeDocument/2006/relationships/tags" Target="../tags/tag25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tags" Target="../tags/tag24.xml"/><Relationship Id="rId9" Type="http://schemas.openxmlformats.org/officeDocument/2006/relationships/image" Target="../media/image36.wmf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image" Target="../media/image10.wmf"/><Relationship Id="rId12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5" Type="http://schemas.openxmlformats.org/officeDocument/2006/relationships/tags" Target="../tags/tag6.xml"/><Relationship Id="rId10" Type="http://schemas.openxmlformats.org/officeDocument/2006/relationships/image" Target="../media/image13.png"/><Relationship Id="rId4" Type="http://schemas.openxmlformats.org/officeDocument/2006/relationships/tags" Target="../tags/tag5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png"/><Relationship Id="rId4" Type="http://schemas.openxmlformats.org/officeDocument/2006/relationships/tags" Target="../tags/tag10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tags" Target="../tags/tag1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4.png"/><Relationship Id="rId5" Type="http://schemas.openxmlformats.org/officeDocument/2006/relationships/tags" Target="../tags/tag16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1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1676400"/>
            <a:ext cx="5743475" cy="38095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9610" y="2007633"/>
            <a:ext cx="2312390" cy="347828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C25C4B36-30F9-445B-8FE8-D358C2558F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3450" y="157909"/>
            <a:ext cx="9021861" cy="822962"/>
          </a:xfrm>
          <a:prstGeom prst="rect">
            <a:avLst/>
          </a:prstGeom>
        </p:spPr>
        <p:txBody>
          <a:bodyPr vert="horz" wrap="square" lIns="0" tIns="139702" rIns="0" bIns="0" rtlCol="0">
            <a:spAutoFit/>
          </a:bodyPr>
          <a:lstStyle/>
          <a:p>
            <a:pPr marL="128905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002060"/>
                </a:solidFill>
              </a:rPr>
              <a:t>CS</a:t>
            </a:r>
            <a:r>
              <a:rPr lang="en-US" spc="-75" dirty="0">
                <a:solidFill>
                  <a:srgbClr val="002060"/>
                </a:solidFill>
              </a:rPr>
              <a:t>E 315</a:t>
            </a:r>
            <a:r>
              <a:rPr lang="en-US" dirty="0">
                <a:solidFill>
                  <a:srgbClr val="002060"/>
                </a:solidFill>
              </a:rPr>
              <a:t>: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Artificial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Intelligence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C6BAA5E-35B9-48B3-AA67-F0BF2369D377}"/>
              </a:ext>
            </a:extLst>
          </p:cNvPr>
          <p:cNvSpPr txBox="1"/>
          <p:nvPr/>
        </p:nvSpPr>
        <p:spPr>
          <a:xfrm>
            <a:off x="2743439" y="1317701"/>
            <a:ext cx="759808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-10" dirty="0">
                <a:solidFill>
                  <a:srgbClr val="00B050"/>
                </a:solidFill>
                <a:latin typeface="Calibri"/>
                <a:cs typeface="Calibri"/>
              </a:rPr>
              <a:t>Constraint</a:t>
            </a:r>
            <a:r>
              <a:rPr lang="en-US" sz="4400" b="1" spc="-13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4400" b="1" spc="-10" dirty="0">
                <a:solidFill>
                  <a:srgbClr val="00B050"/>
                </a:solidFill>
                <a:latin typeface="Calibri"/>
                <a:cs typeface="Calibri"/>
              </a:rPr>
              <a:t>Satisfaction</a:t>
            </a:r>
            <a:r>
              <a:rPr lang="en-US" sz="4400" b="1" spc="-13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4400" b="1" spc="-10" dirty="0">
                <a:solidFill>
                  <a:srgbClr val="00B050"/>
                </a:solidFill>
                <a:latin typeface="Calibri"/>
                <a:cs typeface="Calibri"/>
              </a:rPr>
              <a:t>Problems</a:t>
            </a:r>
            <a:endParaRPr lang="en-US" sz="4400" b="1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pic>
        <p:nvPicPr>
          <p:cNvPr id="11" name="Picture 2" descr="Green University of Bangladesh - Wikipedia">
            <a:extLst>
              <a:ext uri="{FF2B5EF4-FFF2-40B4-BE49-F238E27FC236}">
                <a16:creationId xmlns:a16="http://schemas.microsoft.com/office/drawing/2014/main" id="{8596D45D-4739-4596-B117-C5069696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4018"/>
            <a:ext cx="2895600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UB | Green University of Bangladesh">
            <a:extLst>
              <a:ext uri="{FF2B5EF4-FFF2-40B4-BE49-F238E27FC236}">
                <a16:creationId xmlns:a16="http://schemas.microsoft.com/office/drawing/2014/main" id="{4CFFC91A-7BCD-4DF0-BE12-2F5A984FA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193496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BB547-B454-4AFF-A86E-72F8D02F9646}"/>
              </a:ext>
            </a:extLst>
          </p:cNvPr>
          <p:cNvSpPr txBox="1"/>
          <p:nvPr/>
        </p:nvSpPr>
        <p:spPr>
          <a:xfrm>
            <a:off x="3397131" y="6019800"/>
            <a:ext cx="5434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Green University of Bangladesh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Demo N-Queens</a:t>
            </a:r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600200"/>
            <a:ext cx="50292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8991600" y="3657600"/>
            <a:ext cx="762000" cy="609600"/>
            <a:chOff x="1296" y="2736"/>
            <a:chExt cx="480" cy="528"/>
          </a:xfrm>
        </p:grpSpPr>
        <p:sp>
          <p:nvSpPr>
            <p:cNvPr id="13322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8" name="Line 9"/>
          <p:cNvSpPr>
            <a:spLocks noChangeShapeType="1"/>
          </p:cNvSpPr>
          <p:nvPr/>
        </p:nvSpPr>
        <p:spPr bwMode="auto">
          <a:xfrm flipH="1" flipV="1">
            <a:off x="7543800" y="2286000"/>
            <a:ext cx="1447800" cy="152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19" name="Line 10"/>
          <p:cNvSpPr>
            <a:spLocks noChangeShapeType="1"/>
          </p:cNvSpPr>
          <p:nvPr/>
        </p:nvSpPr>
        <p:spPr bwMode="auto">
          <a:xfrm flipV="1">
            <a:off x="9677400" y="2819400"/>
            <a:ext cx="10668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9906000" y="3778251"/>
            <a:ext cx="5334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Arc Consistency – CSP Applet – n Queens</a:t>
            </a:r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38" y="1143000"/>
            <a:ext cx="8416925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Demo: Coloring -- Backtracking + Forward Checking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B91796802F5448938A3DF7FF98DFC" ma:contentTypeVersion="0" ma:contentTypeDescription="Create a new document." ma:contentTypeScope="" ma:versionID="c2225750c9fd884563b36db085450c1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FE2EE9-417D-4602-9DFF-D8C5167B03E1}"/>
</file>

<file path=customXml/itemProps2.xml><?xml version="1.0" encoding="utf-8"?>
<ds:datastoreItem xmlns:ds="http://schemas.openxmlformats.org/officeDocument/2006/customXml" ds:itemID="{0FE480E0-A4C1-484D-BBD4-E2029098C29A}"/>
</file>

<file path=customXml/itemProps3.xml><?xml version="1.0" encoding="utf-8"?>
<ds:datastoreItem xmlns:ds="http://schemas.openxmlformats.org/officeDocument/2006/customXml" ds:itemID="{D96B1BEC-9A7C-49BF-B0F9-B739D1CBDD84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33742</TotalTime>
  <Words>1894</Words>
  <Application>Microsoft Office PowerPoint</Application>
  <PresentationFormat>Widescreen</PresentationFormat>
  <Paragraphs>396</Paragraphs>
  <Slides>44</Slides>
  <Notes>12</Notes>
  <HiddenSlides>1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Symbol</vt:lpstr>
      <vt:lpstr>Times New Roman</vt:lpstr>
      <vt:lpstr>Wingdings</vt:lpstr>
      <vt:lpstr>dan-berkeley-nlp-v1</vt:lpstr>
      <vt:lpstr>CSE 315: Artificial Intelligence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Screenshot of Demo N-Queens</vt:lpstr>
      <vt:lpstr>Example: Cryptarithmetic</vt:lpstr>
      <vt:lpstr>Example: Sudoku</vt:lpstr>
      <vt:lpstr>Example: The Waltz Algorithm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Arc Consistency – CSP Applet – n Queens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  <vt:lpstr>Demo: Coloring -- Backtracking + Forward Checking + Ordering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GUB</cp:lastModifiedBy>
  <cp:revision>2144</cp:revision>
  <cp:lastPrinted>2014-01-30T19:57:00Z</cp:lastPrinted>
  <dcterms:created xsi:type="dcterms:W3CDTF">2004-08-27T04:16:05Z</dcterms:created>
  <dcterms:modified xsi:type="dcterms:W3CDTF">2025-09-23T07:17:27Z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0x010100C0CB91796802F5448938A3DF7FF98DFC</vt:lpwstr>
  </property>
</Properties>
</file>